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notesMasterIdLst>
    <p:notesMasterId r:id="rId2"/>
  </p:notesMasterIdLst>
  <p:sldIdLst>
    <p:sldId id="260" r:id="rId3"/>
    <p:sldId id="261" r:id="rId4"/>
    <p:sldId id="311" r:id="rId5"/>
    <p:sldId id="258" r:id="rId6"/>
    <p:sldId id="289" r:id="rId7"/>
    <p:sldId id="290" r:id="rId8"/>
    <p:sldId id="291" r:id="rId9"/>
    <p:sldId id="302" r:id="rId10"/>
    <p:sldId id="262" r:id="rId11"/>
    <p:sldId id="292" r:id="rId12"/>
    <p:sldId id="296" r:id="rId13"/>
    <p:sldId id="303" r:id="rId14"/>
    <p:sldId id="305" r:id="rId15"/>
    <p:sldId id="307" r:id="rId16"/>
    <p:sldId id="308" r:id="rId17"/>
    <p:sldId id="306" r:id="rId18"/>
    <p:sldId id="295" r:id="rId19"/>
    <p:sldId id="293" r:id="rId20"/>
    <p:sldId id="309" r:id="rId21"/>
    <p:sldId id="263" r:id="rId22"/>
    <p:sldId id="276" r:id="rId23"/>
    <p:sldId id="294" r:id="rId24"/>
    <p:sldId id="281" r:id="rId25"/>
    <p:sldId id="310" r:id="rId26"/>
    <p:sldId id="280" r:id="rId27"/>
    <p:sldId id="27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안 주현" initials="안주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016" autoAdjust="0"/>
    <p:restoredTop sz="94618" autoAdjust="0"/>
  </p:normalViewPr>
  <p:slideViewPr>
    <p:cSldViewPr snapToGrid="0">
      <p:cViewPr varScale="1">
        <p:scale>
          <a:sx n="100" d="100"/>
          <a:sy n="100" d="100"/>
        </p:scale>
        <p:origin x="91" y="211"/>
      </p:cViewPr>
      <p:guideLst>
        <p:guide orient="horz" pos="2155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4080" y="96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commentAuthors" Target="commentAuthors.xml"  /><Relationship Id="rId3" Type="http://schemas.openxmlformats.org/officeDocument/2006/relationships/slide" Target="slides/slide1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E40B527-634C-4532-986A-83B74EAC4D90}" type="datetime1">
              <a:rPr lang="ko-KR" altLang="en-US"/>
              <a:pPr lvl="0">
                <a:defRPr/>
              </a:pPr>
              <a:t>2021-11-09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3BCB2E2-012D-4D9A-90A4-D37319CC397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3BCB2E2-012D-4D9A-90A4-D37319CC397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3BCB2E2-012D-4D9A-90A4-D37319CC397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3BCB2E2-012D-4D9A-90A4-D37319CC397B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3BCB2E2-012D-4D9A-90A4-D37319CC397B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3BCB2E2-012D-4D9A-90A4-D37319CC397B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letmesub.shop/" TargetMode="External"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jpeg"  /><Relationship Id="rId6" Type="http://schemas.openxmlformats.org/officeDocument/2006/relationships/image" Target="../media/image37.gif"  /><Relationship Id="rId7" Type="http://schemas.openxmlformats.org/officeDocument/2006/relationships/image" Target="../media/image3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39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jpeg"  /><Relationship Id="rId3" Type="http://schemas.openxmlformats.org/officeDocument/2006/relationships/image" Target="../media/image41.jpeg"  /><Relationship Id="rId4" Type="http://schemas.openxmlformats.org/officeDocument/2006/relationships/image" Target="../media/image4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sv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9.png"  /><Relationship Id="rId5" Type="http://schemas.openxmlformats.org/officeDocument/2006/relationships/image" Target="../media/image15.png"  /><Relationship Id="rId6" Type="http://schemas.openxmlformats.org/officeDocument/2006/relationships/image" Target="../media/image1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363157" y="2676872"/>
            <a:ext cx="34656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200" spc="-300" dirty="0">
                <a:solidFill>
                  <a:schemeClr val="bg1"/>
                </a:solidFill>
              </a:rPr>
              <a:t>LET ME SUB</a:t>
            </a:r>
            <a:endParaRPr lang="ko-KR" altLang="en-US" sz="52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445820" y="4295920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팀 전문성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480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2021</a:t>
            </a:r>
            <a:r>
              <a:rPr lang="ko-KR" altLang="en-US" sz="1200" dirty="0">
                <a:solidFill>
                  <a:schemeClr val="bg1"/>
                </a:solidFill>
              </a:rPr>
              <a:t>년 가천대학교 종합프로젝트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1A826-C0E2-46AB-B863-07CDD008F1CB}"/>
              </a:ext>
            </a:extLst>
          </p:cNvPr>
          <p:cNvSpPr txBox="1"/>
          <p:nvPr/>
        </p:nvSpPr>
        <p:spPr>
          <a:xfrm>
            <a:off x="4794509" y="4776045"/>
            <a:ext cx="2602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팀장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조영우</a:t>
            </a:r>
            <a:r>
              <a:rPr lang="en-US" altLang="ko-KR" sz="1400" dirty="0">
                <a:solidFill>
                  <a:schemeClr val="bg1"/>
                </a:solidFill>
              </a:rPr>
              <a:t>(201736042)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2B048-37CF-459B-8E9F-22ACA330431D}"/>
              </a:ext>
            </a:extLst>
          </p:cNvPr>
          <p:cNvSpPr txBox="1"/>
          <p:nvPr/>
        </p:nvSpPr>
        <p:spPr>
          <a:xfrm>
            <a:off x="4794507" y="5148448"/>
            <a:ext cx="2602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팀원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 err="1">
                <a:solidFill>
                  <a:schemeClr val="bg1"/>
                </a:solidFill>
              </a:rPr>
              <a:t>유민상</a:t>
            </a:r>
            <a:r>
              <a:rPr lang="en-US" altLang="ko-KR" sz="1400" dirty="0">
                <a:solidFill>
                  <a:schemeClr val="bg1"/>
                </a:solidFill>
              </a:rPr>
              <a:t>(201739426)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9AD2B-3893-4318-AD28-195883394FAC}"/>
              </a:ext>
            </a:extLst>
          </p:cNvPr>
          <p:cNvSpPr txBox="1"/>
          <p:nvPr/>
        </p:nvSpPr>
        <p:spPr>
          <a:xfrm>
            <a:off x="4794507" y="5520851"/>
            <a:ext cx="2602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팀원 </a:t>
            </a:r>
            <a:r>
              <a:rPr lang="en-US" altLang="ko-KR" sz="1400" dirty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안주현</a:t>
            </a:r>
            <a:r>
              <a:rPr lang="en-US" altLang="ko-KR" sz="1400" dirty="0">
                <a:solidFill>
                  <a:schemeClr val="bg1"/>
                </a:solidFill>
              </a:rPr>
              <a:t>(201939623)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웹 디자인, 노트북, Html, 설계, 컴퓨터, 인터넷, 편물, 기술, 웹사이트, 개발, 사무실">
            <a:extLst>
              <a:ext uri="{FF2B5EF4-FFF2-40B4-BE49-F238E27FC236}">
                <a16:creationId xmlns:a16="http://schemas.microsoft.com/office/drawing/2014/main" id="{87440422-84E0-42A5-A0C1-35153EDAC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844" y="0"/>
            <a:ext cx="84901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547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및 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65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47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및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85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회원 가입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ED86482-4EC5-4DFC-9428-2413477A2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9290" y="12080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BA8BB2-6FF6-4183-B335-C2F723449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67" y="1511886"/>
            <a:ext cx="5421499" cy="4823157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B507419F-3714-4407-B9AF-F5E693311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936" y="26836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164737208">
            <a:extLst>
              <a:ext uri="{FF2B5EF4-FFF2-40B4-BE49-F238E27FC236}">
                <a16:creationId xmlns:a16="http://schemas.microsoft.com/office/drawing/2014/main" id="{8E35B9F7-2D9F-498A-A395-F43FD540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57" y="1495581"/>
            <a:ext cx="5400675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66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47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및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로그인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ED86482-4EC5-4DFC-9428-2413477A2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9290" y="12080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FC9A23E-07BD-401D-8E64-2B057526D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841" y="213585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61587968">
            <a:extLst>
              <a:ext uri="{FF2B5EF4-FFF2-40B4-BE49-F238E27FC236}">
                <a16:creationId xmlns:a16="http://schemas.microsoft.com/office/drawing/2014/main" id="{63E8A679-A1F8-475F-B90A-EC2B36E3A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841" y="1495581"/>
            <a:ext cx="54006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380280-3D2A-44AB-8895-01C57C382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7" y="1511886"/>
            <a:ext cx="5389994" cy="479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75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47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및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인덱스 페이지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ED86482-4EC5-4DFC-9428-2413477A2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9290" y="12080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D030298-C0C5-47DA-8098-96724E9EC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841" y="20874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161589248">
            <a:extLst>
              <a:ext uri="{FF2B5EF4-FFF2-40B4-BE49-F238E27FC236}">
                <a16:creationId xmlns:a16="http://schemas.microsoft.com/office/drawing/2014/main" id="{C2229986-936E-4B30-8BDF-93C879014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841" y="1495581"/>
            <a:ext cx="5400675" cy="252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05AE7D-C918-47FD-95E8-7A68D6DB32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136" y="1178876"/>
            <a:ext cx="2167154" cy="566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39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47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및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추천 페이지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ED86482-4EC5-4DFC-9428-2413477A2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9290" y="12080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_x54252104">
            <a:extLst>
              <a:ext uri="{FF2B5EF4-FFF2-40B4-BE49-F238E27FC236}">
                <a16:creationId xmlns:a16="http://schemas.microsoft.com/office/drawing/2014/main" id="{1425A45F-9087-4B88-81C5-73F0E9321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57" y="1495579"/>
            <a:ext cx="5400675" cy="252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3130BCAA-B1CD-4839-9804-12880010AE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04" y="1654176"/>
            <a:ext cx="4818130" cy="473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47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및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상세 페이지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ED86482-4EC5-4DFC-9428-2413477A2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9290" y="12080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82CD195-DDB7-4F97-9637-16B826AA0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758" y="26494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161588608">
            <a:extLst>
              <a:ext uri="{FF2B5EF4-FFF2-40B4-BE49-F238E27FC236}">
                <a16:creationId xmlns:a16="http://schemas.microsoft.com/office/drawing/2014/main" id="{35E9485D-2FD2-4B9C-92D5-D80002829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416" y="1436687"/>
            <a:ext cx="5400675" cy="176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8DBD4315-9FD9-4EBE-8BB7-5661CCF40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7074" y="35901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161585568">
            <a:extLst>
              <a:ext uri="{FF2B5EF4-FFF2-40B4-BE49-F238E27FC236}">
                <a16:creationId xmlns:a16="http://schemas.microsoft.com/office/drawing/2014/main" id="{FE6A9C56-6C41-46A0-81EE-5C835E035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758" y="3590166"/>
            <a:ext cx="5400675" cy="17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5F8D849C-9D30-486E-A5B3-6596666B760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829" y="1422071"/>
            <a:ext cx="2705936" cy="525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8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47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분석 및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비교 페이지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ED86482-4EC5-4DFC-9428-2413477A2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9290" y="12080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3A954E1-B71F-4E20-A7A2-FB8F0495E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841" y="15430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161588608">
            <a:extLst>
              <a:ext uri="{FF2B5EF4-FFF2-40B4-BE49-F238E27FC236}">
                <a16:creationId xmlns:a16="http://schemas.microsoft.com/office/drawing/2014/main" id="{63E73E0D-D1D8-4716-A09C-D9DCDEFFB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074" y="1533701"/>
            <a:ext cx="5400675" cy="17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A382A607-7676-4903-A465-F4B85073E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7074" y="360381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5" name="_x161585648">
            <a:extLst>
              <a:ext uri="{FF2B5EF4-FFF2-40B4-BE49-F238E27FC236}">
                <a16:creationId xmlns:a16="http://schemas.microsoft.com/office/drawing/2014/main" id="{8A9BF1AA-E04B-454C-9DEF-DCE8B6B5A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073" y="3603815"/>
            <a:ext cx="5400675" cy="17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42A8C4C4-5CC2-4C3A-9DA4-B3BC7455BC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7825" y="1436687"/>
            <a:ext cx="2429947" cy="519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1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맥북, 노트북, 컴퓨터, 기술, 프로그램 작성, 코딩, 암호, 이동하는, 스마트 폰, 사업, 사무실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9922" y="-12595"/>
            <a:ext cx="10372078" cy="6914719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47264" y="3105834"/>
            <a:ext cx="968301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시연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4240" y="3121223"/>
            <a:ext cx="70827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4,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-130651" y="1589577"/>
            <a:ext cx="12080617" cy="3703783"/>
            <a:chOff x="-79851" y="1756225"/>
            <a:chExt cx="12080617" cy="3703783"/>
          </a:xfrm>
        </p:grpSpPr>
        <p:sp>
          <p:nvSpPr>
            <p:cNvPr id="3" name="TextBox 2"/>
            <p:cNvSpPr txBox="1"/>
            <p:nvPr/>
          </p:nvSpPr>
          <p:spPr>
            <a:xfrm>
              <a:off x="-79851" y="1756225"/>
              <a:ext cx="2641589" cy="2215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>
                  <a:solidFill>
                    <a:schemeClr val="bg1"/>
                  </a:solidFill>
                </a:rPr>
                <a:t> 「</a:t>
              </a:r>
              <a:endParaRPr lang="ko-KR" altLang="en-US" sz="1380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702013" y="3244017"/>
              <a:ext cx="1298753" cy="2215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>
                  <a:solidFill>
                    <a:schemeClr val="bg1"/>
                  </a:solidFill>
                </a:rPr>
                <a:t>」 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628218" y="2821141"/>
            <a:ext cx="8935563" cy="767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500" i="1">
                <a:solidFill>
                  <a:schemeClr val="bg1"/>
                </a:solidFill>
              </a:rPr>
              <a:t>시연 </a:t>
            </a:r>
            <a:r>
              <a:rPr lang="en-US" altLang="ko-KR" sz="4500" i="1">
                <a:solidFill>
                  <a:schemeClr val="bg1"/>
                </a:solidFill>
              </a:rPr>
              <a:t>URL : </a:t>
            </a:r>
            <a:r>
              <a:rPr lang="en-US" altLang="ko-KR" sz="4500" b="0" i="1" strike="noStrike">
                <a:solidFill>
                  <a:schemeClr val="dk1"/>
                </a:solidFill>
                <a:hlinkClick r:id="rId2"/>
              </a:rPr>
              <a:t>http://letmesub.shop/</a:t>
            </a:r>
            <a:endParaRPr lang="en-US" altLang="ko-KR" sz="4500" b="0" i="1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4" name="Picture 8" descr="데이 플래너, 달력, 조직자, 일정, 월간 간행물, 월, 일, 종이, 공책, 약속, 계획, 입안자">
            <a:extLst>
              <a:ext uri="{FF2B5EF4-FFF2-40B4-BE49-F238E27FC236}">
                <a16:creationId xmlns:a16="http://schemas.microsoft.com/office/drawing/2014/main" id="{B47507E0-D2FC-49CA-9F97-B872231E3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532" y="-1"/>
            <a:ext cx="7513468" cy="687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6856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bg1"/>
                </a:solidFill>
              </a:rPr>
              <a:t>개발 일정 및 기술 스택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21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65284" y="2614790"/>
            <a:ext cx="212429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 개발 역할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9014" y="2040849"/>
            <a:ext cx="18473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9014" y="3031687"/>
            <a:ext cx="18473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1F774406-85D6-4CF8-91A5-95A1A46AD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840852"/>
              </p:ext>
            </p:extLst>
          </p:nvPr>
        </p:nvGraphicFramePr>
        <p:xfrm>
          <a:off x="1746371" y="3739573"/>
          <a:ext cx="8699258" cy="283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7582">
                  <a:extLst>
                    <a:ext uri="{9D8B030D-6E8A-4147-A177-3AD203B41FA5}">
                      <a16:colId xmlns:a16="http://schemas.microsoft.com/office/drawing/2014/main" val="521644999"/>
                    </a:ext>
                  </a:extLst>
                </a:gridCol>
                <a:gridCol w="1933193">
                  <a:extLst>
                    <a:ext uri="{9D8B030D-6E8A-4147-A177-3AD203B41FA5}">
                      <a16:colId xmlns:a16="http://schemas.microsoft.com/office/drawing/2014/main" val="3396982086"/>
                    </a:ext>
                  </a:extLst>
                </a:gridCol>
                <a:gridCol w="5518483">
                  <a:extLst>
                    <a:ext uri="{9D8B030D-6E8A-4147-A177-3AD203B41FA5}">
                      <a16:colId xmlns:a16="http://schemas.microsoft.com/office/drawing/2014/main" val="253160624"/>
                    </a:ext>
                  </a:extLst>
                </a:gridCol>
              </a:tblGrid>
              <a:tr h="50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역할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0706420"/>
                  </a:ext>
                </a:extLst>
              </a:tr>
              <a:tr h="962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조영우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프로젝트 관리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일정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성과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데이터베이스 설계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웹 개발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683620"/>
                  </a:ext>
                </a:extLst>
              </a:tr>
              <a:tr h="685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유민상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서버구축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웹 개발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473598"/>
                  </a:ext>
                </a:extLst>
              </a:tr>
              <a:tr h="685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안주현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문서 관리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웹 개발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6244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개발 일정 및 기술 스택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85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개발 일정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CE206D6-D33E-4340-A440-9EECD2656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113243"/>
              </p:ext>
            </p:extLst>
          </p:nvPr>
        </p:nvGraphicFramePr>
        <p:xfrm>
          <a:off x="276930" y="1758462"/>
          <a:ext cx="11638150" cy="4514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255">
                  <a:extLst>
                    <a:ext uri="{9D8B030D-6E8A-4147-A177-3AD203B41FA5}">
                      <a16:colId xmlns:a16="http://schemas.microsoft.com/office/drawing/2014/main" val="4066686985"/>
                    </a:ext>
                  </a:extLst>
                </a:gridCol>
                <a:gridCol w="1208435">
                  <a:extLst>
                    <a:ext uri="{9D8B030D-6E8A-4147-A177-3AD203B41FA5}">
                      <a16:colId xmlns:a16="http://schemas.microsoft.com/office/drawing/2014/main" val="3448212232"/>
                    </a:ext>
                  </a:extLst>
                </a:gridCol>
                <a:gridCol w="969846">
                  <a:extLst>
                    <a:ext uri="{9D8B030D-6E8A-4147-A177-3AD203B41FA5}">
                      <a16:colId xmlns:a16="http://schemas.microsoft.com/office/drawing/2014/main" val="2754382426"/>
                    </a:ext>
                  </a:extLst>
                </a:gridCol>
                <a:gridCol w="969846">
                  <a:extLst>
                    <a:ext uri="{9D8B030D-6E8A-4147-A177-3AD203B41FA5}">
                      <a16:colId xmlns:a16="http://schemas.microsoft.com/office/drawing/2014/main" val="1465359536"/>
                    </a:ext>
                  </a:extLst>
                </a:gridCol>
                <a:gridCol w="969846">
                  <a:extLst>
                    <a:ext uri="{9D8B030D-6E8A-4147-A177-3AD203B41FA5}">
                      <a16:colId xmlns:a16="http://schemas.microsoft.com/office/drawing/2014/main" val="2241083660"/>
                    </a:ext>
                  </a:extLst>
                </a:gridCol>
                <a:gridCol w="969846">
                  <a:extLst>
                    <a:ext uri="{9D8B030D-6E8A-4147-A177-3AD203B41FA5}">
                      <a16:colId xmlns:a16="http://schemas.microsoft.com/office/drawing/2014/main" val="278663392"/>
                    </a:ext>
                  </a:extLst>
                </a:gridCol>
                <a:gridCol w="969846">
                  <a:extLst>
                    <a:ext uri="{9D8B030D-6E8A-4147-A177-3AD203B41FA5}">
                      <a16:colId xmlns:a16="http://schemas.microsoft.com/office/drawing/2014/main" val="24806589"/>
                    </a:ext>
                  </a:extLst>
                </a:gridCol>
                <a:gridCol w="969846">
                  <a:extLst>
                    <a:ext uri="{9D8B030D-6E8A-4147-A177-3AD203B41FA5}">
                      <a16:colId xmlns:a16="http://schemas.microsoft.com/office/drawing/2014/main" val="1510910291"/>
                    </a:ext>
                  </a:extLst>
                </a:gridCol>
                <a:gridCol w="969846">
                  <a:extLst>
                    <a:ext uri="{9D8B030D-6E8A-4147-A177-3AD203B41FA5}">
                      <a16:colId xmlns:a16="http://schemas.microsoft.com/office/drawing/2014/main" val="838921487"/>
                    </a:ext>
                  </a:extLst>
                </a:gridCol>
                <a:gridCol w="969846">
                  <a:extLst>
                    <a:ext uri="{9D8B030D-6E8A-4147-A177-3AD203B41FA5}">
                      <a16:colId xmlns:a16="http://schemas.microsoft.com/office/drawing/2014/main" val="3279790376"/>
                    </a:ext>
                  </a:extLst>
                </a:gridCol>
                <a:gridCol w="969846">
                  <a:extLst>
                    <a:ext uri="{9D8B030D-6E8A-4147-A177-3AD203B41FA5}">
                      <a16:colId xmlns:a16="http://schemas.microsoft.com/office/drawing/2014/main" val="3966678746"/>
                    </a:ext>
                  </a:extLst>
                </a:gridCol>
                <a:gridCol w="969846">
                  <a:extLst>
                    <a:ext uri="{9D8B030D-6E8A-4147-A177-3AD203B41FA5}">
                      <a16:colId xmlns:a16="http://schemas.microsoft.com/office/drawing/2014/main" val="2874270742"/>
                    </a:ext>
                  </a:extLst>
                </a:gridCol>
              </a:tblGrid>
              <a:tr h="64497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r>
                        <a:rPr lang="ko-KR" altLang="en-US" sz="15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r>
                        <a:rPr lang="ko-KR" altLang="en-US" sz="15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r>
                        <a:rPr lang="ko-KR" altLang="en-US" sz="15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r>
                        <a:rPr lang="ko-KR" altLang="en-US" sz="15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</a:t>
                      </a:r>
                      <a:r>
                        <a:rPr lang="ko-KR" altLang="en-US" sz="15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</a:t>
                      </a:r>
                      <a:r>
                        <a:rPr lang="ko-KR" altLang="en-US" sz="15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</a:t>
                      </a:r>
                      <a:r>
                        <a:rPr lang="ko-KR" altLang="en-US" sz="15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</a:t>
                      </a:r>
                      <a:r>
                        <a:rPr lang="ko-KR" altLang="en-US" sz="15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</a:t>
                      </a:r>
                      <a:r>
                        <a:rPr lang="ko-KR" altLang="en-US" sz="1500" dirty="0"/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970148"/>
                  </a:ext>
                </a:extLst>
              </a:tr>
              <a:tr h="6449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분석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제안서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864313"/>
                  </a:ext>
                </a:extLst>
              </a:tr>
              <a:tr h="6449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설계서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607974"/>
                  </a:ext>
                </a:extLst>
              </a:tr>
              <a:tr h="6449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구현</a:t>
                      </a:r>
                      <a:endParaRPr lang="en-US" altLang="ko-KR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프로그래밍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프론트 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605560"/>
                  </a:ext>
                </a:extLst>
              </a:tr>
              <a:tr h="6449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백 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4712779"/>
                  </a:ext>
                </a:extLst>
              </a:tr>
              <a:tr h="6449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정리</a:t>
                      </a:r>
                      <a:endParaRPr lang="en-US" altLang="ko-KR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발표 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064912"/>
                  </a:ext>
                </a:extLst>
              </a:tr>
              <a:tr h="6449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산출물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서류 보완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7014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개발 일정 및 기술 스택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1104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사용 기술 스택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875104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1716480" y="6395660"/>
            <a:ext cx="15905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Bootstrap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2108763" y="3839448"/>
            <a:ext cx="8059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b="0" i="0" dirty="0">
                <a:solidFill>
                  <a:srgbClr val="333333"/>
                </a:solidFill>
                <a:effectLst/>
                <a:latin typeface="NotoSansKR"/>
              </a:rPr>
              <a:t>JAVA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5086379" y="3854672"/>
            <a:ext cx="191751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Spring Boot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134305" y="3839448"/>
            <a:ext cx="12137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MySQL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4489842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97333E-462F-4784-87FB-94DFECD2F011}"/>
              </a:ext>
            </a:extLst>
          </p:cNvPr>
          <p:cNvSpPr txBox="1"/>
          <p:nvPr/>
        </p:nvSpPr>
        <p:spPr>
          <a:xfrm>
            <a:off x="5558296" y="6395660"/>
            <a:ext cx="113633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Jquery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9E263A-A716-48A4-B59F-10383371A8E9}"/>
              </a:ext>
            </a:extLst>
          </p:cNvPr>
          <p:cNvSpPr/>
          <p:nvPr/>
        </p:nvSpPr>
        <p:spPr>
          <a:xfrm>
            <a:off x="8104580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C584B7-7EC8-404B-8936-497642B2F5C6}"/>
              </a:ext>
            </a:extLst>
          </p:cNvPr>
          <p:cNvSpPr txBox="1"/>
          <p:nvPr/>
        </p:nvSpPr>
        <p:spPr>
          <a:xfrm>
            <a:off x="9308872" y="6395660"/>
            <a:ext cx="8646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AWS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A7439B-28D2-49AE-BED3-6164C48DD6B6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0244" name="Picture 4" descr="Java] 자바란?, 자바의 역사, 자바의 특징, JVM : 네이버 블로그">
            <a:extLst>
              <a:ext uri="{FF2B5EF4-FFF2-40B4-BE49-F238E27FC236}">
                <a16:creationId xmlns:a16="http://schemas.microsoft.com/office/drawing/2014/main" id="{87A6DC4C-4439-41F4-A734-DB77D587B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1" y="177803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Java : Spring Boot : Jar, Maven, Gradle : 배포하는 방법, 예제">
            <a:extLst>
              <a:ext uri="{FF2B5EF4-FFF2-40B4-BE49-F238E27FC236}">
                <a16:creationId xmlns:a16="http://schemas.microsoft.com/office/drawing/2014/main" id="{52CD717B-2368-4A8D-8E8A-83ADE39C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450" y="2130621"/>
            <a:ext cx="2911100" cy="152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MySQL - 나무위키">
            <a:extLst>
              <a:ext uri="{FF2B5EF4-FFF2-40B4-BE49-F238E27FC236}">
                <a16:creationId xmlns:a16="http://schemas.microsoft.com/office/drawing/2014/main" id="{D6B873DF-A2D7-4ECE-B9CC-3607301A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600" y="1832331"/>
            <a:ext cx="2867200" cy="202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Bootstrap] 3. Helper 클래스를 이용하여 텍스트 꾸며보기 - Steve&amp;#39;s Blog">
            <a:extLst>
              <a:ext uri="{FF2B5EF4-FFF2-40B4-BE49-F238E27FC236}">
                <a16:creationId xmlns:a16="http://schemas.microsoft.com/office/drawing/2014/main" id="{919A9206-3974-40BB-B196-4B78D8278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50" y="4406005"/>
            <a:ext cx="2423745" cy="194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jQuery] 요소 감싸기 wrap(), wrapAll(), unwrap(), wrapInner()">
            <a:extLst>
              <a:ext uri="{FF2B5EF4-FFF2-40B4-BE49-F238E27FC236}">
                <a16:creationId xmlns:a16="http://schemas.microsoft.com/office/drawing/2014/main" id="{04A80B6E-F583-4D31-AAA1-8D776EC24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935" y="4538268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아마존웹서비스(AWS), 이더리움 블록체인 지원 - CoinDesk Korea 신뢰 그 이상의 가치">
            <a:extLst>
              <a:ext uri="{FF2B5EF4-FFF2-40B4-BE49-F238E27FC236}">
                <a16:creationId xmlns:a16="http://schemas.microsoft.com/office/drawing/2014/main" id="{6D78A6BA-1793-44D3-80B4-29019495D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199" y="4406005"/>
            <a:ext cx="2834001" cy="194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컴퓨터, 공책, 커피, 작업 공간, 집, 사무실, 계획, 종이, 기술, 노트북, 사업, 직장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568823" y="-1"/>
            <a:ext cx="8623177" cy="6858001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47264" y="3105834"/>
            <a:ext cx="41264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어려웠던 점</a:t>
            </a:r>
            <a:r>
              <a:rPr lang="en-US" altLang="ko-KR" sz="3600" spc="-300">
                <a:solidFill>
                  <a:schemeClr val="bg1"/>
                </a:solidFill>
              </a:rPr>
              <a:t>, </a:t>
            </a:r>
            <a:r>
              <a:rPr lang="ko-KR" altLang="en-US" sz="3600" spc="-300">
                <a:solidFill>
                  <a:schemeClr val="bg1"/>
                </a:solidFill>
              </a:rPr>
              <a:t>배운 점</a:t>
            </a:r>
            <a:r>
              <a:rPr lang="en-US" altLang="ko-KR" sz="3600" spc="-300">
                <a:solidFill>
                  <a:schemeClr val="bg1"/>
                </a:solidFill>
              </a:rPr>
              <a:t> 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4240" y="3121223"/>
            <a:ext cx="70827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6,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395516" y="323464"/>
            <a:ext cx="2013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A.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80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/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4600" kern="1200"/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참고 자료</a:t>
            </a:r>
          </a:p>
        </p:txBody>
      </p:sp>
      <p:grpSp>
        <p:nvGrpSpPr>
          <p:cNvPr id="10244" name="그룹 10243"/>
          <p:cNvGrpSpPr/>
          <p:nvPr/>
        </p:nvGrpSpPr>
        <p:grpSpPr>
          <a:xfrm>
            <a:off x="709052" y="2521021"/>
            <a:ext cx="10773894" cy="2287494"/>
            <a:chOff x="603927" y="1859731"/>
            <a:chExt cx="10773894" cy="2287494"/>
          </a:xfrm>
        </p:grpSpPr>
        <p:sp>
          <p:nvSpPr>
            <p:cNvPr id="36" name="TextBox 35"/>
            <p:cNvSpPr txBox="1"/>
            <p:nvPr/>
          </p:nvSpPr>
          <p:spPr>
            <a:xfrm>
              <a:off x="603927" y="3839448"/>
              <a:ext cx="381559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1400" b="0" i="0">
                  <a:solidFill>
                    <a:srgbClr val="333333"/>
                  </a:solidFill>
                  <a:effectLst/>
                  <a:latin typeface="NotoSansKR"/>
                </a:rPr>
                <a:t>스프링 부트와 </a:t>
              </a:r>
              <a:r>
                <a:rPr lang="en-US" altLang="ko-KR" sz="1400" b="0" i="0">
                  <a:solidFill>
                    <a:srgbClr val="333333"/>
                  </a:solidFill>
                  <a:effectLst/>
                  <a:latin typeface="NotoSansKR"/>
                </a:rPr>
                <a:t>AWS</a:t>
              </a:r>
              <a:r>
                <a:rPr lang="ko-KR" altLang="en-US" sz="1400" b="0" i="0">
                  <a:solidFill>
                    <a:srgbClr val="333333"/>
                  </a:solidFill>
                  <a:effectLst/>
                  <a:latin typeface="NotoSansKR"/>
                </a:rPr>
                <a:t>로 혼자 구현하는 웹 서비스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10243" name="그룹 10242"/>
            <p:cNvGrpSpPr/>
            <p:nvPr/>
          </p:nvGrpSpPr>
          <p:grpSpPr>
            <a:xfrm>
              <a:off x="875104" y="1859731"/>
              <a:ext cx="10502717" cy="2287494"/>
              <a:chOff x="875104" y="1859731"/>
              <a:chExt cx="10502717" cy="2287494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875104" y="1866036"/>
                <a:ext cx="3273241" cy="190844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60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4489842" y="1866036"/>
                <a:ext cx="3273241" cy="190844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60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742110" y="3839448"/>
                <a:ext cx="2768707" cy="3077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예제로 배우는 스프링 부트 입문</a:t>
                </a: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8104580" y="1866036"/>
                <a:ext cx="3273241" cy="190844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60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9145913" y="3839448"/>
                <a:ext cx="1190583" cy="3077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Fast campus</a:t>
                </a:r>
                <a:endPara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10242" name="Picture 2" descr="프리렉 스프링 부트와 AWS로 혼자 구현하는 웹 서비스"/>
              <p:cNvPicPr>
                <a:picLocks noChangeAspect="1" noChangeArrowheads="1"/>
              </p:cNvPicPr>
              <p:nvPr/>
            </p:nvPicPr>
            <p:blipFill rotWithShape="1">
              <a:blip r:embed="rId2"/>
              <a:srcRect/>
              <a:stretch>
                <a:fillRect/>
              </a:stretch>
            </p:blipFill>
            <p:spPr>
              <a:xfrm>
                <a:off x="1583518" y="1892051"/>
                <a:ext cx="1856411" cy="1856411"/>
              </a:xfrm>
              <a:prstGeom prst="rect">
                <a:avLst/>
              </a:prstGeom>
              <a:noFill/>
            </p:spPr>
          </p:pic>
          <p:pic>
            <p:nvPicPr>
              <p:cNvPr id="1026" name="Picture 2" descr="예제로 배우는 스프링 부트 입문"/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/>
              <a:stretch>
                <a:fillRect/>
              </a:stretch>
            </p:blipFill>
            <p:spPr>
              <a:xfrm>
                <a:off x="5375470" y="1866036"/>
                <a:ext cx="1441060" cy="1914912"/>
              </a:xfrm>
              <a:prstGeom prst="rect">
                <a:avLst/>
              </a:prstGeom>
              <a:noFill/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8690769" y="1859731"/>
                <a:ext cx="2100861" cy="188873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4740564" y="3075056"/>
            <a:ext cx="2749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15989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4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9853" y="193580"/>
            <a:ext cx="393364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spc="-30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619012" y="3927352"/>
            <a:ext cx="1472678" cy="707886"/>
            <a:chOff x="294640" y="3596640"/>
            <a:chExt cx="1472678" cy="707886"/>
          </a:xfrm>
        </p:grpSpPr>
        <p:sp>
          <p:nvSpPr>
            <p:cNvPr id="4" name="TextBox 3"/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3394" y="3688973"/>
              <a:ext cx="823924" cy="5123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</a:rPr>
                <a:t>시연</a:t>
              </a:r>
              <a:endParaRPr lang="ko-KR" altLang="en-US" sz="2800" spc="-15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 rot="0">
            <a:off x="619012" y="4918190"/>
            <a:ext cx="4321554" cy="707886"/>
            <a:chOff x="294640" y="3596640"/>
            <a:chExt cx="4321554" cy="707886"/>
          </a:xfrm>
        </p:grpSpPr>
        <p:sp>
          <p:nvSpPr>
            <p:cNvPr id="11" name="TextBox 10"/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3394" y="3688973"/>
              <a:ext cx="367280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</a:rPr>
                <a:t>개발 일정 및 기술 스택</a:t>
              </a:r>
              <a:endParaRPr lang="ko-KR" altLang="en-US" sz="2800" spc="-150">
                <a:solidFill>
                  <a:srgbClr val="393939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619012" y="5909028"/>
            <a:ext cx="3826227" cy="707886"/>
            <a:chOff x="294640" y="3596640"/>
            <a:chExt cx="3826227" cy="707886"/>
          </a:xfrm>
        </p:grpSpPr>
        <p:sp>
          <p:nvSpPr>
            <p:cNvPr id="14" name="TextBox 13"/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6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3394" y="3688973"/>
              <a:ext cx="317747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</a:rPr>
                <a:t>어려웠던 점</a:t>
              </a:r>
              <a:r>
                <a:rPr lang="en-US" altLang="ko-KR" sz="2800" spc="-150">
                  <a:solidFill>
                    <a:srgbClr val="393939"/>
                  </a:solidFill>
                </a:rPr>
                <a:t>, </a:t>
              </a:r>
              <a:r>
                <a:rPr lang="ko-KR" altLang="en-US" sz="2800" spc="-150">
                  <a:solidFill>
                    <a:srgbClr val="393939"/>
                  </a:solidFill>
                </a:rPr>
                <a:t>배운점</a:t>
              </a:r>
              <a:endParaRPr lang="ko-KR" altLang="en-US" sz="2800" spc="-150">
                <a:solidFill>
                  <a:srgbClr val="393939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 rot="0">
            <a:off x="619014" y="1050011"/>
            <a:ext cx="3534480" cy="707886"/>
            <a:chOff x="294640" y="3596640"/>
            <a:chExt cx="3534480" cy="707886"/>
          </a:xfrm>
        </p:grpSpPr>
        <p:sp>
          <p:nvSpPr>
            <p:cNvPr id="20" name="TextBox 19"/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3394" y="3688973"/>
              <a:ext cx="288572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</a:rPr>
                <a:t>개발 배경 및 목표</a:t>
              </a:r>
              <a:endParaRPr lang="ko-KR" altLang="en-US" sz="2800" spc="-150">
                <a:solidFill>
                  <a:srgbClr val="393939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 rot="0">
            <a:off x="619014" y="2040849"/>
            <a:ext cx="1510776" cy="707886"/>
            <a:chOff x="294640" y="3596640"/>
            <a:chExt cx="1510776" cy="707886"/>
          </a:xfrm>
        </p:grpSpPr>
        <p:sp>
          <p:nvSpPr>
            <p:cNvPr id="23" name="TextBox 22"/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3394" y="3688973"/>
              <a:ext cx="862022" cy="5128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</a:rPr>
                <a:t>기능</a:t>
              </a:r>
              <a:endParaRPr lang="ko-KR" altLang="en-US" sz="2800" spc="-150">
                <a:solidFill>
                  <a:srgbClr val="393939"/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 rot="0">
            <a:off x="619014" y="3031687"/>
            <a:ext cx="2747405" cy="707886"/>
            <a:chOff x="294640" y="3596640"/>
            <a:chExt cx="2747405" cy="707886"/>
          </a:xfrm>
        </p:grpSpPr>
        <p:sp>
          <p:nvSpPr>
            <p:cNvPr id="26" name="TextBox 25"/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3394" y="3688973"/>
              <a:ext cx="209865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</a:rPr>
                <a:t>분석 및 설계</a:t>
              </a:r>
              <a:endParaRPr lang="ko-KR" altLang="en-US" sz="2800" spc="-150">
                <a:solidFill>
                  <a:srgbClr val="393939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517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개발 배경 및 목표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351731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개발 배경 및 목표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104" y="676096"/>
            <a:ext cx="198804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가파르게 성장하는 구독 시장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56152" y="1788695"/>
            <a:ext cx="397576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국가별 구독경제 시장 규모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>
          <a:xfrm>
            <a:off x="-7193400" y="676096"/>
            <a:ext cx="19765062" cy="6915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27" name="_x23068997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248400" y="2690447"/>
            <a:ext cx="3527790" cy="3582391"/>
          </a:xfrm>
          <a:prstGeom prst="rect">
            <a:avLst/>
          </a:prstGeom>
          <a:noFill/>
        </p:spPr>
      </p:pic>
      <p:sp>
        <p:nvSpPr>
          <p:cNvPr id="18" name="직사각형 17"/>
          <p:cNvSpPr/>
          <p:nvPr/>
        </p:nvSpPr>
        <p:spPr>
          <a:xfrm>
            <a:off x="6502400" y="1750769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09678" y="1831404"/>
            <a:ext cx="365516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 세계 구독경제 성장세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15581" y="2935807"/>
            <a:ext cx="4378569" cy="2927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517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개발 배경 및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730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다양한 구독서비스와 추천 플랫폼의 부재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1681138" y="1788695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다양한 구독 서비스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765036D-9AF3-4607-80FC-9867911C7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193400" y="676096"/>
            <a:ext cx="19765062" cy="691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A8CD6B-8E35-4ADF-B731-FF4C43D1A35E}"/>
              </a:ext>
            </a:extLst>
          </p:cNvPr>
          <p:cNvSpPr/>
          <p:nvPr/>
        </p:nvSpPr>
        <p:spPr>
          <a:xfrm>
            <a:off x="6502400" y="1750769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8735A4-62E6-41A2-B5B5-647C3D7228C3}"/>
              </a:ext>
            </a:extLst>
          </p:cNvPr>
          <p:cNvSpPr txBox="1"/>
          <p:nvPr/>
        </p:nvSpPr>
        <p:spPr>
          <a:xfrm>
            <a:off x="7474360" y="1831404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추천 플랫폼의 부재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59CA72C-A2B9-44CD-8159-21EF12DB0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065" y="-2941204"/>
            <a:ext cx="16225721" cy="414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61588288">
            <a:extLst>
              <a:ext uri="{FF2B5EF4-FFF2-40B4-BE49-F238E27FC236}">
                <a16:creationId xmlns:a16="http://schemas.microsoft.com/office/drawing/2014/main" id="{73C568D7-639E-4235-A466-F08AC8044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669" y="2647525"/>
            <a:ext cx="5169877" cy="336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래픽 8" descr="물음표 단색으로 채워진">
            <a:extLst>
              <a:ext uri="{FF2B5EF4-FFF2-40B4-BE49-F238E27FC236}">
                <a16:creationId xmlns:a16="http://schemas.microsoft.com/office/drawing/2014/main" id="{4BBB8745-7186-42D3-ACFB-CD063D87C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4200" y="2690447"/>
            <a:ext cx="3036821" cy="303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69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C453B9-CCDA-4F42-8CBB-E64BA460BC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162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기능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104" y="676096"/>
            <a:ext cx="206498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구독서비스의 회원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설명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댓글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 rot="0">
            <a:off x="631683" y="5189424"/>
            <a:ext cx="2887651" cy="799896"/>
            <a:chOff x="631683" y="5390664"/>
            <a:chExt cx="2887651" cy="799896"/>
          </a:xfrm>
        </p:grpSpPr>
        <p:sp>
          <p:nvSpPr>
            <p:cNvPr id="19" name="TextBox 18"/>
            <p:cNvSpPr txBox="1"/>
            <p:nvPr/>
          </p:nvSpPr>
          <p:spPr>
            <a:xfrm>
              <a:off x="631683" y="5895338"/>
              <a:ext cx="2887651" cy="2952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spc="-150">
                  <a:solidFill>
                    <a:srgbClr val="393939"/>
                  </a:solidFill>
                </a:rPr>
                <a:t>사용자가 회원 가입이 가능하다</a:t>
              </a:r>
              <a:r>
                <a:rPr lang="en-US" altLang="ko-KR" sz="1400" spc="-150">
                  <a:solidFill>
                    <a:srgbClr val="393939"/>
                  </a:solidFill>
                </a:rPr>
                <a:t>.</a:t>
              </a:r>
              <a:endParaRPr lang="ko-KR" altLang="en-US" sz="1400" spc="-150">
                <a:solidFill>
                  <a:srgbClr val="393939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73425" y="5390664"/>
              <a:ext cx="1204176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spc="-150">
                  <a:solidFill>
                    <a:srgbClr val="393939"/>
                  </a:solidFill>
                  <a:latin typeface="+mj-ea"/>
                  <a:ea typeface="+mj-ea"/>
                </a:rPr>
                <a:t>회원 기능</a:t>
              </a:r>
              <a:endParaRPr lang="ko-KR" altLang="en-US" sz="2000" spc="-15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4652174" y="5189424"/>
            <a:ext cx="2887651" cy="1027894"/>
            <a:chOff x="631683" y="5390664"/>
            <a:chExt cx="2887651" cy="1027894"/>
          </a:xfrm>
        </p:grpSpPr>
        <p:sp>
          <p:nvSpPr>
            <p:cNvPr id="25" name="TextBox 24"/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spc="-150">
                  <a:solidFill>
                    <a:srgbClr val="393939"/>
                  </a:solidFill>
                </a:rPr>
                <a:t>                    구독서비스마다 상세설명과</a:t>
              </a:r>
              <a:endParaRPr lang="ko-KR" altLang="en-US" sz="1400" spc="-150">
                <a:solidFill>
                  <a:srgbClr val="393939"/>
                </a:solidFill>
              </a:endParaRPr>
            </a:p>
            <a:p>
              <a:pPr algn="just">
                <a:defRPr/>
              </a:pPr>
              <a:r>
                <a:rPr lang="ko-KR" altLang="en-US" sz="1400" spc="-150">
                  <a:solidFill>
                    <a:srgbClr val="393939"/>
                  </a:solidFill>
                </a:rPr>
                <a:t>                    육각형 형태의 별점을 볼 수 있다</a:t>
              </a:r>
              <a:r>
                <a:rPr lang="en-US" altLang="ko-KR" sz="1400" spc="-150">
                  <a:solidFill>
                    <a:srgbClr val="393939"/>
                  </a:solidFill>
                </a:rPr>
                <a:t>. </a:t>
              </a:r>
              <a:endParaRPr lang="en-US" altLang="ko-KR" sz="1400" spc="-150">
                <a:solidFill>
                  <a:srgbClr val="393939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69694" y="5390664"/>
              <a:ext cx="1630679" cy="3903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spc="-150">
                  <a:solidFill>
                    <a:srgbClr val="393939"/>
                  </a:solidFill>
                  <a:latin typeface="+mj-ea"/>
                  <a:ea typeface="+mj-ea"/>
                </a:rPr>
                <a:t>상세설명 기능</a:t>
              </a:r>
              <a:endParaRPr lang="ko-KR" altLang="en-US" sz="2000" spc="-15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 rot="0">
            <a:off x="8672664" y="5189424"/>
            <a:ext cx="2887651" cy="799896"/>
            <a:chOff x="631683" y="5390664"/>
            <a:chExt cx="2887651" cy="799896"/>
          </a:xfrm>
        </p:grpSpPr>
        <p:sp>
          <p:nvSpPr>
            <p:cNvPr id="28" name="TextBox 27"/>
            <p:cNvSpPr txBox="1"/>
            <p:nvPr/>
          </p:nvSpPr>
          <p:spPr>
            <a:xfrm>
              <a:off x="631683" y="5895338"/>
              <a:ext cx="2887651" cy="2952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spc="-150">
                  <a:solidFill>
                    <a:srgbClr val="393939"/>
                  </a:solidFill>
                </a:rPr>
                <a:t>구독 서비스에 댓글을 남길 수 있다</a:t>
              </a:r>
              <a:r>
                <a:rPr lang="en-US" altLang="ko-KR" sz="1400" spc="-150">
                  <a:solidFill>
                    <a:srgbClr val="393939"/>
                  </a:solidFill>
                </a:rPr>
                <a:t>. </a:t>
              </a:r>
              <a:r>
                <a:rPr lang="ko-KR" altLang="en-US" sz="1400" spc="-150">
                  <a:solidFill>
                    <a:srgbClr val="393939"/>
                  </a:solidFill>
                </a:rPr>
                <a:t> </a:t>
              </a:r>
              <a:endParaRPr lang="ko-KR" altLang="en-US" sz="1400" spc="-150">
                <a:solidFill>
                  <a:srgbClr val="393939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73423" y="5390664"/>
              <a:ext cx="1204177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spc="-150">
                  <a:solidFill>
                    <a:srgbClr val="393939"/>
                  </a:solidFill>
                  <a:latin typeface="+mj-ea"/>
                  <a:ea typeface="+mj-ea"/>
                </a:rPr>
                <a:t>댓글 기능</a:t>
              </a:r>
              <a:endParaRPr lang="ko-KR" altLang="en-US" sz="2000" spc="-15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0" name="그래픽 29" descr="텔레비전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41747" y="2319677"/>
            <a:ext cx="2108505" cy="2108505"/>
          </a:xfrm>
          <a:prstGeom prst="rect">
            <a:avLst/>
          </a:prstGeom>
        </p:spPr>
      </p:pic>
      <p:pic>
        <p:nvPicPr>
          <p:cNvPr id="34" name="그래픽 33" descr="문서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38799" y="2822839"/>
            <a:ext cx="914400" cy="914400"/>
          </a:xfrm>
          <a:prstGeom prst="rect">
            <a:avLst/>
          </a:prstGeom>
        </p:spPr>
      </p:pic>
      <p:pic>
        <p:nvPicPr>
          <p:cNvPr id="11" name="그래픽 10" descr="댓글 추가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010024" y="2286974"/>
            <a:ext cx="2284052" cy="2284052"/>
          </a:xfrm>
          <a:prstGeom prst="rect">
            <a:avLst/>
          </a:prstGeom>
        </p:spPr>
      </p:pic>
      <p:pic>
        <p:nvPicPr>
          <p:cNvPr id="13" name="그래픽 12" descr="사용자 단색으로 채워진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59499" y="2199588"/>
            <a:ext cx="2160902" cy="2160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기능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104" y="676096"/>
            <a:ext cx="252505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구독서비스의 추천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비교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, </a:t>
            </a: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선호도 투표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 rot="0">
            <a:off x="631683" y="5189424"/>
            <a:ext cx="2887651" cy="1228521"/>
            <a:chOff x="631683" y="5390664"/>
            <a:chExt cx="2887651" cy="1228521"/>
          </a:xfrm>
        </p:grpSpPr>
        <p:sp>
          <p:nvSpPr>
            <p:cNvPr id="19" name="TextBox 18"/>
            <p:cNvSpPr txBox="1"/>
            <p:nvPr/>
          </p:nvSpPr>
          <p:spPr>
            <a:xfrm>
              <a:off x="631683" y="5895338"/>
              <a:ext cx="2887651" cy="723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ko-KR" altLang="en-US" sz="1400" spc="-150">
                  <a:solidFill>
                    <a:srgbClr val="393939"/>
                  </a:solidFill>
                </a:rPr>
                <a:t>사용자의 성격과 원하는 서비스를 질문형태로  조사하여</a:t>
              </a:r>
              <a:r>
                <a:rPr lang="en-US" altLang="ko-KR" sz="1400" spc="-150">
                  <a:solidFill>
                    <a:srgbClr val="393939"/>
                  </a:solidFill>
                </a:rPr>
                <a:t>,</a:t>
              </a:r>
              <a:r>
                <a:rPr lang="ko-KR" altLang="en-US" sz="1400" spc="-150">
                  <a:solidFill>
                    <a:srgbClr val="393939"/>
                  </a:solidFill>
                </a:rPr>
                <a:t>  각 사용자에 알맞는 서비스를 추천한다</a:t>
              </a:r>
              <a:r>
                <a:rPr lang="en-US" altLang="ko-KR" sz="1400" spc="-150">
                  <a:solidFill>
                    <a:srgbClr val="393939"/>
                  </a:solidFill>
                </a:rPr>
                <a:t>.</a:t>
              </a:r>
              <a:endParaRPr lang="en-US" altLang="ko-KR" sz="1400" spc="-150">
                <a:solidFill>
                  <a:srgbClr val="393939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73423" y="5390664"/>
              <a:ext cx="1204177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spc="-150">
                  <a:solidFill>
                    <a:srgbClr val="393939"/>
                  </a:solidFill>
                  <a:latin typeface="+mj-ea"/>
                  <a:ea typeface="+mj-ea"/>
                </a:rPr>
                <a:t>추천 기능</a:t>
              </a:r>
              <a:endParaRPr lang="ko-KR" altLang="en-US" sz="2000" spc="-15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4652174" y="5189424"/>
            <a:ext cx="2887651" cy="1018970"/>
            <a:chOff x="631683" y="5390664"/>
            <a:chExt cx="2887651" cy="1018970"/>
          </a:xfrm>
        </p:grpSpPr>
        <p:sp>
          <p:nvSpPr>
            <p:cNvPr id="25" name="TextBox 24"/>
            <p:cNvSpPr txBox="1"/>
            <p:nvPr/>
          </p:nvSpPr>
          <p:spPr>
            <a:xfrm>
              <a:off x="631683" y="5895338"/>
              <a:ext cx="2887651" cy="5142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ko-KR" altLang="en-US" sz="1400" spc="-150">
                  <a:solidFill>
                    <a:srgbClr val="393939"/>
                  </a:solidFill>
                </a:rPr>
                <a:t>두개의 구독서비스의 장단점을 보기 쉽</a:t>
              </a:r>
              <a:r>
                <a:rPr lang="ko-KR" altLang="en-US" sz="1400" spc="-250">
                  <a:solidFill>
                    <a:srgbClr val="393939"/>
                  </a:solidFill>
                </a:rPr>
                <a:t>도록 </a:t>
              </a:r>
              <a:r>
                <a:rPr lang="en-US" altLang="ko-KR" sz="1400" spc="-250">
                  <a:solidFill>
                    <a:srgbClr val="393939"/>
                  </a:solidFill>
                </a:rPr>
                <a:t>UI </a:t>
              </a:r>
              <a:r>
                <a:rPr lang="ko-KR" altLang="en-US" sz="1400" spc="-250">
                  <a:solidFill>
                    <a:srgbClr val="393939"/>
                  </a:solidFill>
                </a:rPr>
                <a:t>와 육각형의 별점을 비교해서 보여준다</a:t>
              </a:r>
              <a:r>
                <a:rPr lang="en-US" altLang="ko-KR" sz="1400" spc="-250">
                  <a:solidFill>
                    <a:srgbClr val="393939"/>
                  </a:solidFill>
                </a:rPr>
                <a:t>.</a:t>
              </a:r>
              <a:endParaRPr lang="en-US" altLang="ko-KR" sz="1400" spc="-250">
                <a:solidFill>
                  <a:srgbClr val="393939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73423" y="5390664"/>
              <a:ext cx="1204177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spc="-150">
                  <a:solidFill>
                    <a:srgbClr val="393939"/>
                  </a:solidFill>
                  <a:latin typeface="+mj-ea"/>
                  <a:ea typeface="+mj-ea"/>
                </a:rPr>
                <a:t>비교 기능</a:t>
              </a:r>
              <a:endParaRPr lang="ko-KR" altLang="en-US" sz="2000" spc="-15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 rot="0">
            <a:off x="8672664" y="5189424"/>
            <a:ext cx="2887651" cy="1228521"/>
            <a:chOff x="631683" y="5390664"/>
            <a:chExt cx="2887651" cy="1228521"/>
          </a:xfrm>
        </p:grpSpPr>
        <p:sp>
          <p:nvSpPr>
            <p:cNvPr id="28" name="TextBox 27"/>
            <p:cNvSpPr txBox="1"/>
            <p:nvPr/>
          </p:nvSpPr>
          <p:spPr>
            <a:xfrm>
              <a:off x="631683" y="5895338"/>
              <a:ext cx="2887651" cy="723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ko-KR" altLang="en-US" sz="1400" spc="-250">
                  <a:solidFill>
                    <a:srgbClr val="393939"/>
                  </a:solidFill>
                </a:rPr>
                <a:t>선호하는 구독서비스에  투표가 가능하다</a:t>
              </a:r>
              <a:r>
                <a:rPr lang="en-US" altLang="ko-KR" sz="1400" spc="-250">
                  <a:solidFill>
                    <a:srgbClr val="393939"/>
                  </a:solidFill>
                </a:rPr>
                <a:t>.</a:t>
              </a:r>
              <a:r>
                <a:rPr lang="ko-KR" altLang="en-US" sz="1400" spc="-250">
                  <a:solidFill>
                    <a:srgbClr val="393939"/>
                  </a:solidFill>
                </a:rPr>
                <a:t> </a:t>
              </a:r>
              <a:r>
                <a:rPr lang="en-US" altLang="ko-KR" sz="1400" spc="-250">
                  <a:solidFill>
                    <a:srgbClr val="393939"/>
                  </a:solidFill>
                </a:rPr>
                <a:t> </a:t>
              </a:r>
              <a:r>
                <a:rPr lang="ko-KR" altLang="en-US" sz="1400" spc="-250">
                  <a:solidFill>
                    <a:srgbClr val="393939"/>
                  </a:solidFill>
                </a:rPr>
                <a:t>  </a:t>
              </a:r>
              <a:endParaRPr lang="ko-KR" altLang="en-US" sz="1400" spc="-250">
                <a:solidFill>
                  <a:srgbClr val="393939"/>
                </a:solidFill>
              </a:endParaRPr>
            </a:p>
            <a:p>
              <a:pPr algn="just">
                <a:defRPr/>
              </a:pPr>
              <a:r>
                <a:rPr lang="ko-KR" altLang="en-US" sz="1400" spc="-250">
                  <a:solidFill>
                    <a:srgbClr val="393939"/>
                  </a:solidFill>
                </a:rPr>
                <a:t>이를   토대로   전체   사용자의    선호도를 </a:t>
              </a:r>
              <a:endParaRPr lang="ko-KR" altLang="en-US" sz="1400" spc="-250">
                <a:solidFill>
                  <a:srgbClr val="393939"/>
                </a:solidFill>
              </a:endParaRPr>
            </a:p>
            <a:p>
              <a:pPr algn="just">
                <a:defRPr/>
              </a:pPr>
              <a:r>
                <a:rPr lang="ko-KR" altLang="en-US" sz="1400" spc="-250">
                  <a:solidFill>
                    <a:srgbClr val="393939"/>
                  </a:solidFill>
                </a:rPr>
                <a:t>알  수  있게한다</a:t>
              </a:r>
              <a:r>
                <a:rPr lang="en-US" altLang="ko-KR" sz="1400" spc="-250">
                  <a:solidFill>
                    <a:srgbClr val="393939"/>
                  </a:solidFill>
                </a:rPr>
                <a:t>.</a:t>
              </a:r>
              <a:endParaRPr lang="en-US" altLang="ko-KR" sz="1400" spc="-250">
                <a:solidFill>
                  <a:srgbClr val="393939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54804" y="5390664"/>
              <a:ext cx="1441420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spc="-150">
                  <a:solidFill>
                    <a:srgbClr val="393939"/>
                  </a:solidFill>
                  <a:latin typeface="+mj-ea"/>
                  <a:ea typeface="+mj-ea"/>
                </a:rPr>
                <a:t>선호도 투표</a:t>
              </a:r>
              <a:endParaRPr lang="ko-KR" altLang="en-US" sz="2000" spc="-15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0" name="그래픽 9" descr="엄지척 기호 단색으로 채워진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97970" y="2325961"/>
            <a:ext cx="1908159" cy="1908159"/>
          </a:xfrm>
          <a:prstGeom prst="rect">
            <a:avLst/>
          </a:prstGeom>
        </p:spPr>
      </p:pic>
      <p:pic>
        <p:nvPicPr>
          <p:cNvPr id="14" name="그래픽 13" descr="별 1개 평점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6260" y="1956349"/>
            <a:ext cx="2647380" cy="2647380"/>
          </a:xfrm>
          <a:prstGeom prst="rect">
            <a:avLst/>
          </a:prstGeom>
        </p:spPr>
      </p:pic>
      <p:pic>
        <p:nvPicPr>
          <p:cNvPr id="30" name="그래픽 29" descr="텔레비전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41747" y="2319677"/>
            <a:ext cx="2108505" cy="2108505"/>
          </a:xfrm>
          <a:prstGeom prst="rect">
            <a:avLst/>
          </a:prstGeom>
        </p:spPr>
      </p:pic>
      <p:pic>
        <p:nvPicPr>
          <p:cNvPr id="32" name="그래픽 31" descr="문서 윤곽선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82638" y="2814501"/>
            <a:ext cx="914400" cy="914400"/>
          </a:xfrm>
          <a:prstGeom prst="rect">
            <a:avLst/>
          </a:prstGeom>
        </p:spPr>
      </p:pic>
      <p:pic>
        <p:nvPicPr>
          <p:cNvPr id="34" name="그래픽 33" descr="문서 단색으로 채워진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82221" y="2814501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421</ep:Words>
  <ep:PresentationFormat>와이드스크린</ep:PresentationFormat>
  <ep:Paragraphs>149</ep:Paragraphs>
  <ep:Slides>26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ep:HeadingPairs>
  <ep:TitlesOfParts>
    <vt:vector size="27" baseType="lpstr">
      <vt:lpstr>Office 테마</vt:lpstr>
      <vt:lpstr>PowerPoint 프레젠테이션</vt:lpstr>
      <vt:lpstr>PowerPoint 프레젠테이션</vt:lpstr>
      <vt:lpstr>슬라이드 3</vt:lpstr>
      <vt:lpstr>PowerPoint 프레젠테이션</vt:lpstr>
      <vt:lpstr>PowerPoint 프레젠테이션</vt:lpstr>
      <vt:lpstr>PowerPoint 프레젠테이션</vt:lpstr>
      <vt:lpstr>PowerPoint 프레젠테이션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2020-09-07T02:34:06.000</dcterms:created>
  <dc:creator>Yu Saebyeol</dc:creator>
  <cp:lastModifiedBy>choyoungwoo</cp:lastModifiedBy>
  <dcterms:modified xsi:type="dcterms:W3CDTF">2021-11-09T07:55:00.234</dcterms:modified>
  <cp:revision>70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